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5" r:id="rId9"/>
    <p:sldId id="264" r:id="rId10"/>
    <p:sldId id="266" r:id="rId11"/>
    <p:sldId id="267" r:id="rId12"/>
    <p:sldId id="263" r:id="rId13"/>
    <p:sldId id="269" r:id="rId14"/>
    <p:sldId id="268" r:id="rId1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19/02/2016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19/02/2016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764704"/>
            <a:ext cx="7772400" cy="1224136"/>
          </a:xfrm>
          <a:solidFill>
            <a:schemeClr val="accent4">
              <a:lumMod val="60000"/>
              <a:lumOff val="40000"/>
            </a:schemeClr>
          </a:solidFill>
          <a:scene3d>
            <a:camera prst="orthographicFront"/>
            <a:lightRig rig="threePt" dir="t"/>
          </a:scene3d>
          <a:sp3d>
            <a:bevelT w="139700" h="139700" prst="divot"/>
          </a:sp3d>
        </p:spPr>
        <p:txBody>
          <a:bodyPr/>
          <a:lstStyle/>
          <a:p>
            <a:r>
              <a:rPr lang="es-CO" b="1" dirty="0" smtClean="0">
                <a:latin typeface="Algerian" pitchFamily="82" charset="0"/>
              </a:rPr>
              <a:t>TORCIENDO LAS ESCRITURAS</a:t>
            </a:r>
            <a:endParaRPr lang="es-CO" b="1"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7828" y="2276872"/>
            <a:ext cx="4746420" cy="3240360"/>
          </a:xfrm>
          <a:prstGeom prst="rect">
            <a:avLst/>
          </a:prstGeom>
          <a:noFill/>
          <a:ln>
            <a:noFill/>
          </a:ln>
          <a:effectLst/>
          <a:scene3d>
            <a:camera prst="orthographicFront"/>
            <a:lightRig rig="threePt" dir="t"/>
          </a:scene3d>
          <a:sp3d>
            <a:bevelT w="139700" h="139700" prst="divo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266455" y="3549587"/>
            <a:ext cx="457200" cy="5400601"/>
          </a:xfrm>
          <a:prstGeom prst="flowChartCollate">
            <a:avLst/>
          </a:prstGeom>
          <a:solidFill>
            <a:schemeClr val="accent4">
              <a:lumMod val="60000"/>
              <a:lumOff val="40000"/>
            </a:schemeClr>
          </a:solidFill>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425732173"/>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lumMod val="85000"/>
            </a:schemeClr>
          </a:solidFill>
          <a:scene3d>
            <a:camera prst="orthographicFront"/>
            <a:lightRig rig="threePt" dir="t"/>
          </a:scene3d>
          <a:sp3d>
            <a:bevelT w="139700" h="139700" prst="divot"/>
          </a:sp3d>
        </p:spPr>
        <p:txBody>
          <a:bodyPr/>
          <a:lstStyle/>
          <a:p>
            <a:r>
              <a:rPr lang="es-CO" b="1" dirty="0"/>
              <a:t>TORCIENDO LAS ESCRITURAS</a:t>
            </a:r>
          </a:p>
        </p:txBody>
      </p:sp>
      <p:sp>
        <p:nvSpPr>
          <p:cNvPr id="3" name="2 Marcador de contenido"/>
          <p:cNvSpPr>
            <a:spLocks noGrp="1"/>
          </p:cNvSpPr>
          <p:nvPr>
            <p:ph idx="1"/>
          </p:nvPr>
        </p:nvSpPr>
        <p:spPr>
          <a:xfrm>
            <a:off x="457200" y="1600200"/>
            <a:ext cx="8229600" cy="4925144"/>
          </a:xfrm>
          <a:solidFill>
            <a:schemeClr val="bg1">
              <a:lumMod val="85000"/>
            </a:schemeClr>
          </a:solidFill>
          <a:scene3d>
            <a:camera prst="orthographicFront"/>
            <a:lightRig rig="threePt" dir="t"/>
          </a:scene3d>
          <a:sp3d>
            <a:bevelT w="139700" h="139700" prst="divot"/>
          </a:sp3d>
        </p:spPr>
        <p:txBody>
          <a:bodyPr>
            <a:normAutofit fontScale="85000" lnSpcReduction="20000"/>
          </a:bodyPr>
          <a:lstStyle/>
          <a:p>
            <a:pPr marL="0" indent="0">
              <a:buNone/>
            </a:pPr>
            <a:r>
              <a:rPr lang="es-CO" sz="4600" b="1" dirty="0" smtClean="0"/>
              <a:t>Introducción.</a:t>
            </a:r>
          </a:p>
          <a:p>
            <a:r>
              <a:rPr lang="es-CO" dirty="0" smtClean="0"/>
              <a:t>Cierto día andaba por una calle del pueblo donde vivo, y una señora se acercó a mi esposa y le entregó un tratado religioso, otro señor tocó la puerta de la casa del frente donde nosotros pasábamos, aproveché la ocasión y le entregué una tarjeta para que visitara la pagina web www. Todoesjesus. Com. </a:t>
            </a:r>
          </a:p>
          <a:p>
            <a:r>
              <a:rPr lang="es-CO" dirty="0" smtClean="0"/>
              <a:t>El hombre me preguntó ¿a que religión pertenecía? Le respondí ¡A la religión que fundó Jesús! Me dijo: de tantas que existen, ¿como se llama la religión? ¡Le respondí, la que guarda los Mandamientos de Dios, incluyendo el Sábado! Me dijo ¡Ha, usted pertenece a la iglesia Adventista del Séptimo Día!  </a:t>
            </a:r>
            <a:endParaRPr lang="es-CO" dirty="0"/>
          </a:p>
        </p:txBody>
      </p:sp>
    </p:spTree>
    <p:extLst>
      <p:ext uri="{BB962C8B-B14F-4D97-AF65-F5344CB8AC3E}">
        <p14:creationId xmlns:p14="http://schemas.microsoft.com/office/powerpoint/2010/main" val="3856747734"/>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lumMod val="85000"/>
            </a:schemeClr>
          </a:solidFill>
          <a:scene3d>
            <a:camera prst="orthographicFront"/>
            <a:lightRig rig="threePt" dir="t"/>
          </a:scene3d>
          <a:sp3d>
            <a:bevelT w="139700" h="139700" prst="divot"/>
          </a:sp3d>
        </p:spPr>
        <p:txBody>
          <a:bodyPr>
            <a:normAutofit fontScale="85000" lnSpcReduction="10000"/>
          </a:bodyPr>
          <a:lstStyle/>
          <a:p>
            <a:r>
              <a:rPr lang="es-CO" dirty="0" smtClean="0"/>
              <a:t>Me dijo, ¡yo pertenezco a la religión más antigua que existe, los Gnósticos, que es una religión científica! Le respondí, ¡más antigua que la religión que guarda el sábado do existe, porque el sábado fue santificado, bendecido y reposado por Dios en el Edén!</a:t>
            </a:r>
          </a:p>
          <a:p>
            <a:pPr lvl="1"/>
            <a:r>
              <a:rPr lang="es-CO" dirty="0" smtClean="0"/>
              <a:t>El hombre para demostrarme que tenía la verdad me preguntó: ¿sabe usted cual fue el pecado de Adán y Eva? Le respondí, ¡la Biblia dice que desobedecieron la orden de Dios, y comieron del árbol que Dios les había prohibido! ¡Eso no es cierto, me dijo, el pecado que cometieron fue el acto de la fornicación, se demuestra porque ellos se colocaron delantales en sus partes intimas,  y para probarme que tenía la verdad, me citó </a:t>
            </a:r>
            <a:r>
              <a:rPr lang="es-CO" dirty="0" smtClean="0">
                <a:solidFill>
                  <a:srgbClr val="FF0000"/>
                </a:solidFill>
              </a:rPr>
              <a:t>Éxo.20:7</a:t>
            </a:r>
            <a:r>
              <a:rPr lang="es-CO" dirty="0" smtClean="0"/>
              <a:t>, «no adulterarás» o no «fornicarás». Me dijo: ¡Lo que sucede es que ustedes toman la Biblia literalmente, pero no es así! Le respondí: ¡La Biblia me dice que ellos comieron del fruto del Árbol de la ciencia del bien y del mal, y punto¡</a:t>
            </a:r>
            <a:endParaRPr lang="es-CO" dirty="0"/>
          </a:p>
        </p:txBody>
      </p:sp>
    </p:spTree>
    <p:extLst>
      <p:ext uri="{BB962C8B-B14F-4D97-AF65-F5344CB8AC3E}">
        <p14:creationId xmlns:p14="http://schemas.microsoft.com/office/powerpoint/2010/main" val="761752770"/>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8229600" cy="3629000"/>
          </a:xfrm>
          <a:solidFill>
            <a:schemeClr val="bg1">
              <a:lumMod val="85000"/>
            </a:schemeClr>
          </a:solidFill>
          <a:scene3d>
            <a:camera prst="orthographicFront"/>
            <a:lightRig rig="threePt" dir="t"/>
          </a:scene3d>
          <a:sp3d>
            <a:bevelT w="139700" h="139700" prst="divot"/>
          </a:sp3d>
        </p:spPr>
        <p:txBody>
          <a:bodyPr/>
          <a:lstStyle/>
          <a:p>
            <a:pPr marL="0" indent="0" algn="ctr">
              <a:buNone/>
            </a:pPr>
            <a:r>
              <a:rPr lang="es-CO" dirty="0" smtClean="0"/>
              <a:t>En ese momento vino a mi mente las palabras del apóstol Pedro </a:t>
            </a:r>
            <a:r>
              <a:rPr lang="es-CO" i="1" dirty="0" smtClean="0"/>
              <a:t>que dice: «…casi </a:t>
            </a:r>
            <a:r>
              <a:rPr lang="es-CO" i="1" dirty="0"/>
              <a:t>en todas sus </a:t>
            </a:r>
            <a:r>
              <a:rPr lang="es-CO" i="1" dirty="0" smtClean="0"/>
              <a:t>epístolas (Pablo), hablando </a:t>
            </a:r>
            <a:r>
              <a:rPr lang="es-CO" i="1" dirty="0"/>
              <a:t>en ellas de estas cosas; entre las cuales hay algunas difíciles de entender, </a:t>
            </a:r>
            <a:r>
              <a:rPr lang="es-CO" i="1" dirty="0">
                <a:latin typeface="Agency FB" pitchFamily="34" charset="0"/>
              </a:rPr>
              <a:t>las cuales los indoctos e inconstantes tuercen, como también las otras Escrituras, para su propia </a:t>
            </a:r>
            <a:r>
              <a:rPr lang="es-CO" i="1" dirty="0" smtClean="0">
                <a:latin typeface="Agency FB" pitchFamily="34" charset="0"/>
              </a:rPr>
              <a:t>perdición</a:t>
            </a:r>
            <a:r>
              <a:rPr lang="es-CO" i="1" dirty="0" smtClean="0"/>
              <a:t>» </a:t>
            </a:r>
            <a:r>
              <a:rPr lang="es-CO" b="1" i="1" dirty="0" smtClean="0">
                <a:solidFill>
                  <a:srgbClr val="FF0000"/>
                </a:solidFill>
              </a:rPr>
              <a:t>2Ped.3:16.</a:t>
            </a:r>
            <a:endParaRPr lang="es-CO" b="1" dirty="0">
              <a:solidFill>
                <a:srgbClr val="FF0000"/>
              </a:solidFill>
            </a:endParaRPr>
          </a:p>
        </p:txBody>
      </p:sp>
    </p:spTree>
    <p:extLst>
      <p:ext uri="{BB962C8B-B14F-4D97-AF65-F5344CB8AC3E}">
        <p14:creationId xmlns:p14="http://schemas.microsoft.com/office/powerpoint/2010/main" val="85927428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4">
              <a:lumMod val="40000"/>
              <a:lumOff val="60000"/>
            </a:schemeClr>
          </a:solidFill>
          <a:scene3d>
            <a:camera prst="orthographicFront"/>
            <a:lightRig rig="threePt" dir="t"/>
          </a:scene3d>
          <a:sp3d>
            <a:bevelT w="139700" h="139700" prst="divot"/>
          </a:sp3d>
        </p:spPr>
        <p:txBody>
          <a:bodyPr>
            <a:normAutofit fontScale="92500" lnSpcReduction="10000"/>
          </a:bodyPr>
          <a:lstStyle/>
          <a:p>
            <a:pPr marL="0" indent="0">
              <a:buNone/>
            </a:pPr>
            <a:r>
              <a:rPr lang="es-CO" dirty="0" smtClean="0"/>
              <a:t>Isaías. </a:t>
            </a:r>
            <a:r>
              <a:rPr lang="es-CO" b="1" dirty="0" smtClean="0">
                <a:solidFill>
                  <a:srgbClr val="FF0000"/>
                </a:solidFill>
              </a:rPr>
              <a:t>3:12-15</a:t>
            </a:r>
            <a:r>
              <a:rPr lang="es-CO" dirty="0" smtClean="0"/>
              <a:t> dice:</a:t>
            </a:r>
            <a:r>
              <a:rPr lang="es-CO" dirty="0"/>
              <a:t> </a:t>
            </a:r>
            <a:br>
              <a:rPr lang="es-CO" dirty="0"/>
            </a:br>
            <a:r>
              <a:rPr lang="es-CO" i="1" dirty="0"/>
              <a:t>12 Los opresores de mi pueblo son muchachos, y mujeres se enseñorearon de él. Pueblo mío, los que te guían te </a:t>
            </a:r>
            <a:r>
              <a:rPr lang="es-CO" i="1" u="sng" dirty="0"/>
              <a:t>engañan</a:t>
            </a:r>
            <a:r>
              <a:rPr lang="es-CO" i="1" dirty="0"/>
              <a:t>, y </a:t>
            </a:r>
            <a:r>
              <a:rPr lang="es-CO" i="1" u="sng" dirty="0"/>
              <a:t>tuercen</a:t>
            </a:r>
            <a:r>
              <a:rPr lang="es-CO" i="1" dirty="0"/>
              <a:t> el curso de tus caminos. </a:t>
            </a:r>
            <a:endParaRPr lang="es-CO" i="1" dirty="0" smtClean="0"/>
          </a:p>
          <a:p>
            <a:pPr marL="400050" lvl="1" indent="0">
              <a:buNone/>
            </a:pPr>
            <a:r>
              <a:rPr lang="es-CO" i="1" dirty="0" smtClean="0"/>
              <a:t>13 </a:t>
            </a:r>
            <a:r>
              <a:rPr lang="es-CO" i="1" dirty="0"/>
              <a:t>Jehová está en pie para litigar, y está para juzgar a los pueblos. 14 Jehová vendrá a juicio contra los </a:t>
            </a:r>
            <a:r>
              <a:rPr lang="es-CO" i="1" u="sng" dirty="0"/>
              <a:t>ancianos</a:t>
            </a:r>
            <a:r>
              <a:rPr lang="es-CO" i="1" dirty="0"/>
              <a:t> de su pueblo y contra sus príncipes; porque vosotros habéis devorado la viña, y el despojo del pobre está en vuestras casas. </a:t>
            </a:r>
            <a:endParaRPr lang="es-CO" i="1" dirty="0" smtClean="0"/>
          </a:p>
          <a:p>
            <a:pPr marL="0" indent="0">
              <a:buNone/>
            </a:pPr>
            <a:r>
              <a:rPr lang="es-CO" i="1" dirty="0" smtClean="0"/>
              <a:t>15 </a:t>
            </a:r>
            <a:r>
              <a:rPr lang="es-CO" i="1" dirty="0"/>
              <a:t>¿Qué pensáis vosotros que majáis mi pueblo y moléis las caras de los pobres? dice el Señor, Jehová de los ejércitos.</a:t>
            </a:r>
            <a:endParaRPr lang="es-CO" dirty="0"/>
          </a:p>
        </p:txBody>
      </p:sp>
    </p:spTree>
    <p:extLst>
      <p:ext uri="{BB962C8B-B14F-4D97-AF65-F5344CB8AC3E}">
        <p14:creationId xmlns:p14="http://schemas.microsoft.com/office/powerpoint/2010/main" val="2231910785"/>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3">
              <a:lumMod val="40000"/>
              <a:lumOff val="60000"/>
            </a:schemeClr>
          </a:solidFill>
          <a:scene3d>
            <a:camera prst="orthographicFront"/>
            <a:lightRig rig="threePt" dir="t"/>
          </a:scene3d>
          <a:sp3d>
            <a:bevelT w="139700" h="139700" prst="divot"/>
          </a:sp3d>
        </p:spPr>
        <p:txBody>
          <a:bodyPr>
            <a:normAutofit fontScale="92500" lnSpcReduction="10000"/>
          </a:bodyPr>
          <a:lstStyle/>
          <a:p>
            <a:pPr marL="0" indent="0">
              <a:buNone/>
            </a:pPr>
            <a:r>
              <a:rPr lang="es-CO" b="1" dirty="0" smtClean="0">
                <a:solidFill>
                  <a:srgbClr val="FF0000"/>
                </a:solidFill>
              </a:rPr>
              <a:t>Juan 3:16</a:t>
            </a:r>
            <a:r>
              <a:rPr lang="es-CO" dirty="0" smtClean="0"/>
              <a:t> dice: </a:t>
            </a:r>
          </a:p>
          <a:p>
            <a:r>
              <a:rPr lang="es-CO" dirty="0" smtClean="0"/>
              <a:t>«Porque </a:t>
            </a:r>
            <a:r>
              <a:rPr lang="es-CO" dirty="0"/>
              <a:t>de tal manera amó Dios al mundo, que ha dado a su Hijo unigénito, </a:t>
            </a:r>
            <a:r>
              <a:rPr lang="es-CO" u="sng" dirty="0"/>
              <a:t>para que todo aquel que en él cree</a:t>
            </a:r>
            <a:r>
              <a:rPr lang="es-CO" dirty="0"/>
              <a:t>, no se pierda, mas tenga vida </a:t>
            </a:r>
            <a:r>
              <a:rPr lang="es-CO" dirty="0" smtClean="0"/>
              <a:t>eterna».</a:t>
            </a:r>
          </a:p>
          <a:p>
            <a:pPr marL="400050" lvl="1" indent="0">
              <a:buNone/>
            </a:pPr>
            <a:r>
              <a:rPr lang="es-CO" dirty="0" smtClean="0"/>
              <a:t>No solamente hay que «</a:t>
            </a:r>
            <a:r>
              <a:rPr lang="es-CO" dirty="0" smtClean="0">
                <a:latin typeface="Agency FB" pitchFamily="34" charset="0"/>
              </a:rPr>
              <a:t>creer en Él Hijo de Dios</a:t>
            </a:r>
            <a:r>
              <a:rPr lang="es-CO" dirty="0" smtClean="0"/>
              <a:t>», sino «</a:t>
            </a:r>
            <a:r>
              <a:rPr lang="es-CO" dirty="0" smtClean="0">
                <a:latin typeface="Agency FB" pitchFamily="34" charset="0"/>
              </a:rPr>
              <a:t>creerle Al Hijo de Dios</a:t>
            </a:r>
            <a:r>
              <a:rPr lang="es-CO" dirty="0" smtClean="0"/>
              <a:t>» </a:t>
            </a:r>
          </a:p>
          <a:p>
            <a:pPr marL="0" indent="0">
              <a:buNone/>
            </a:pPr>
            <a:endParaRPr lang="es-CO" dirty="0" smtClean="0"/>
          </a:p>
          <a:p>
            <a:pPr marL="0" indent="0">
              <a:buNone/>
            </a:pPr>
            <a:r>
              <a:rPr lang="es-CO" dirty="0" smtClean="0"/>
              <a:t>Quien </a:t>
            </a:r>
            <a:r>
              <a:rPr lang="es-CO" dirty="0" smtClean="0"/>
              <a:t>celebró </a:t>
            </a:r>
            <a:r>
              <a:rPr lang="es-CO" dirty="0" smtClean="0"/>
              <a:t>el matrimonio modelo en el Edén entre Adán y Eva, y después de celebrar ese matrimonio les dijo: «</a:t>
            </a:r>
            <a:r>
              <a:rPr lang="es-CO" u="sng" dirty="0">
                <a:latin typeface="Agency FB" pitchFamily="34" charset="0"/>
              </a:rPr>
              <a:t>Fructificad y multiplicaos; llenad la </a:t>
            </a:r>
            <a:r>
              <a:rPr lang="es-CO" u="sng" dirty="0" smtClean="0">
                <a:latin typeface="Agency FB" pitchFamily="34" charset="0"/>
              </a:rPr>
              <a:t>tierra</a:t>
            </a:r>
            <a:r>
              <a:rPr lang="es-CO" dirty="0" smtClean="0"/>
              <a:t>», </a:t>
            </a:r>
            <a:r>
              <a:rPr lang="es-CO" dirty="0" smtClean="0">
                <a:solidFill>
                  <a:srgbClr val="FF0000"/>
                </a:solidFill>
              </a:rPr>
              <a:t>(Gén.1:28), </a:t>
            </a:r>
            <a:r>
              <a:rPr lang="es-CO" dirty="0" smtClean="0"/>
              <a:t>es decir tengan relaciones sexuales, tengan hijos y llenen la tierra.  </a:t>
            </a:r>
            <a:endParaRPr lang="es-CO" dirty="0"/>
          </a:p>
        </p:txBody>
      </p:sp>
    </p:spTree>
    <p:extLst>
      <p:ext uri="{BB962C8B-B14F-4D97-AF65-F5344CB8AC3E}">
        <p14:creationId xmlns:p14="http://schemas.microsoft.com/office/powerpoint/2010/main" val="395231745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35050" y="423939"/>
            <a:ext cx="5734505" cy="3293057"/>
          </a:xfrm>
          <a:solidFill>
            <a:schemeClr val="accent3">
              <a:lumMod val="40000"/>
              <a:lumOff val="60000"/>
            </a:schemeClr>
          </a:solidFill>
          <a:scene3d>
            <a:camera prst="orthographicFront"/>
            <a:lightRig rig="threePt" dir="t"/>
          </a:scene3d>
          <a:sp3d>
            <a:bevelT w="139700" h="139700" prst="divot"/>
          </a:sp3d>
        </p:spPr>
        <p:txBody>
          <a:bodyPr>
            <a:normAutofit fontScale="85000" lnSpcReduction="20000"/>
          </a:bodyPr>
          <a:lstStyle/>
          <a:p>
            <a:r>
              <a:rPr lang="es-CO" dirty="0" smtClean="0"/>
              <a:t>Ese acontecimiento tubo lugar el Viernes por la tarde, luego Dios los lleva al Edén, el que sería su hogar, y les dice: «De </a:t>
            </a:r>
            <a:r>
              <a:rPr lang="es-CO" dirty="0"/>
              <a:t>todo árbol del huerto podrás </a:t>
            </a:r>
            <a:r>
              <a:rPr lang="es-CO" dirty="0" smtClean="0"/>
              <a:t>comer;</a:t>
            </a:r>
            <a:r>
              <a:rPr lang="es-CO" dirty="0"/>
              <a:t> </a:t>
            </a:r>
            <a:r>
              <a:rPr lang="es-CO" b="1" baseline="30000" dirty="0" smtClean="0"/>
              <a:t>17 </a:t>
            </a:r>
            <a:r>
              <a:rPr lang="es-CO" dirty="0"/>
              <a:t>mas del árbol de la ciencia del bien y del mal no comerás; porque el día que de él comieres, ciertamente </a:t>
            </a:r>
            <a:r>
              <a:rPr lang="es-CO" dirty="0" smtClean="0"/>
              <a:t>morirás» </a:t>
            </a:r>
            <a:r>
              <a:rPr lang="es-CO" b="1" dirty="0" smtClean="0">
                <a:solidFill>
                  <a:srgbClr val="FF0000"/>
                </a:solidFill>
              </a:rPr>
              <a:t>(Gén.2:15,16).</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23939"/>
            <a:ext cx="2420094" cy="3312368"/>
          </a:xfrm>
          <a:prstGeom prst="rect">
            <a:avLst/>
          </a:prstGeom>
          <a:noFill/>
          <a:ln>
            <a:noFill/>
          </a:ln>
          <a:effectLst/>
          <a:scene3d>
            <a:camera prst="orthographicFront"/>
            <a:lightRig rig="threePt" dir="t"/>
          </a:scene3d>
          <a:sp3d>
            <a:bevelT w="139700" h="139700" prst="divo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4005064"/>
            <a:ext cx="8280920" cy="2677656"/>
          </a:xfrm>
          <a:prstGeom prst="rect">
            <a:avLst/>
          </a:prstGeom>
          <a:solidFill>
            <a:schemeClr val="accent3">
              <a:lumMod val="40000"/>
              <a:lumOff val="60000"/>
            </a:schemeClr>
          </a:solidFill>
          <a:scene3d>
            <a:camera prst="orthographicFront"/>
            <a:lightRig rig="threePt" dir="t"/>
          </a:scene3d>
          <a:sp3d>
            <a:bevelT w="139700" h="139700" prst="divot"/>
          </a:sp3d>
        </p:spPr>
        <p:txBody>
          <a:bodyPr wrap="square">
            <a:spAutoFit/>
          </a:bodyPr>
          <a:lstStyle/>
          <a:p>
            <a:r>
              <a:rPr lang="es-CO" sz="2400" dirty="0"/>
              <a:t>Todo esto nos dice que el </a:t>
            </a:r>
            <a:r>
              <a:rPr lang="es-CO" sz="2400" dirty="0" smtClean="0"/>
              <a:t>Huerto </a:t>
            </a:r>
            <a:r>
              <a:rPr lang="es-CO" sz="2400" dirty="0"/>
              <a:t>era literal, el árbol era literal y su fruto era literal, lo sabemos porque la Biblia dice:  «Y vio la mujer que el árbol era bueno para comer, y que era agradable a los ojos, y árbol codiciable para alcanzar la sabiduría; </a:t>
            </a:r>
            <a:r>
              <a:rPr lang="es-CO" sz="2400" u="sng" dirty="0"/>
              <a:t>y tomó de su fruto, y comió</a:t>
            </a:r>
            <a:r>
              <a:rPr lang="es-CO" sz="2400" dirty="0"/>
              <a:t>; y dio también a su marido, el cual </a:t>
            </a:r>
            <a:r>
              <a:rPr lang="es-CO" sz="2400" u="sng" dirty="0"/>
              <a:t>comió así como ella</a:t>
            </a:r>
            <a:r>
              <a:rPr lang="es-CO" sz="2400" dirty="0"/>
              <a:t>» </a:t>
            </a:r>
            <a:r>
              <a:rPr lang="es-CO" sz="2400" b="1" dirty="0">
                <a:solidFill>
                  <a:srgbClr val="FF0000"/>
                </a:solidFill>
              </a:rPr>
              <a:t>(</a:t>
            </a:r>
            <a:r>
              <a:rPr lang="es-CO" sz="2400" b="1" dirty="0" smtClean="0">
                <a:solidFill>
                  <a:srgbClr val="FF0000"/>
                </a:solidFill>
              </a:rPr>
              <a:t>Gén.3:6)</a:t>
            </a:r>
            <a:r>
              <a:rPr lang="es-CO" sz="2400" dirty="0" smtClean="0"/>
              <a:t>. La Biblia tenemos que entenderla tal y como está escrita. </a:t>
            </a:r>
            <a:endParaRPr lang="es-CO" sz="2400" dirty="0"/>
          </a:p>
        </p:txBody>
      </p:sp>
    </p:spTree>
    <p:extLst>
      <p:ext uri="{BB962C8B-B14F-4D97-AF65-F5344CB8AC3E}">
        <p14:creationId xmlns:p14="http://schemas.microsoft.com/office/powerpoint/2010/main" val="93780495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764704"/>
            <a:ext cx="8229600" cy="5328592"/>
          </a:xfrm>
          <a:solidFill>
            <a:schemeClr val="accent3">
              <a:lumMod val="40000"/>
              <a:lumOff val="60000"/>
            </a:schemeClr>
          </a:solidFill>
          <a:scene3d>
            <a:camera prst="orthographicFront"/>
            <a:lightRig rig="threePt" dir="t"/>
          </a:scene3d>
          <a:sp3d>
            <a:bevelT w="165100" prst="coolSlant"/>
          </a:sp3d>
        </p:spPr>
        <p:txBody>
          <a:bodyPr>
            <a:normAutofit lnSpcReduction="10000"/>
          </a:bodyPr>
          <a:lstStyle/>
          <a:p>
            <a:pPr lvl="1"/>
            <a:endParaRPr lang="es-CO" dirty="0" smtClean="0"/>
          </a:p>
          <a:p>
            <a:pPr lvl="1"/>
            <a:r>
              <a:rPr lang="es-CO" dirty="0" smtClean="0"/>
              <a:t>La </a:t>
            </a:r>
            <a:r>
              <a:rPr lang="es-CO" dirty="0"/>
              <a:t>Biblia dice que Eva «Vio» el árbol, era «agradable a los ojos», «tomó de su fruto», y además «comió» de su fruto, y por si fuera poco nos dice que Adán «comió» igual que ella.</a:t>
            </a:r>
          </a:p>
          <a:p>
            <a:endParaRPr lang="es-CO" dirty="0" smtClean="0"/>
          </a:p>
          <a:p>
            <a:r>
              <a:rPr lang="es-CO" dirty="0" smtClean="0"/>
              <a:t>El </a:t>
            </a:r>
            <a:r>
              <a:rPr lang="es-CO" dirty="0"/>
              <a:t>texto no dice que Eva «</a:t>
            </a:r>
            <a:r>
              <a:rPr lang="es-CO" u="sng" dirty="0"/>
              <a:t>conoció a Adán</a:t>
            </a:r>
            <a:r>
              <a:rPr lang="es-CO" dirty="0"/>
              <a:t>», lo que significa </a:t>
            </a:r>
            <a:r>
              <a:rPr lang="es-CO" dirty="0" smtClean="0"/>
              <a:t>«conocer sexualmente» </a:t>
            </a:r>
            <a:r>
              <a:rPr lang="es-CO" dirty="0"/>
              <a:t>según </a:t>
            </a:r>
            <a:r>
              <a:rPr lang="es-CO" b="1" dirty="0">
                <a:solidFill>
                  <a:srgbClr val="FF0000"/>
                </a:solidFill>
              </a:rPr>
              <a:t>Gén.4:1 y 4:25), </a:t>
            </a:r>
            <a:r>
              <a:rPr lang="es-CO" dirty="0"/>
              <a:t>sino que ella le dio del fruto del árbol que Dios les había prohibido comer, y que ella había comido primero estando sola. </a:t>
            </a:r>
          </a:p>
        </p:txBody>
      </p:sp>
    </p:spTree>
    <p:extLst>
      <p:ext uri="{BB962C8B-B14F-4D97-AF65-F5344CB8AC3E}">
        <p14:creationId xmlns:p14="http://schemas.microsoft.com/office/powerpoint/2010/main" val="2797456493"/>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340768"/>
            <a:ext cx="8229600" cy="4176464"/>
          </a:xfrm>
          <a:solidFill>
            <a:schemeClr val="accent4">
              <a:lumMod val="50000"/>
            </a:schemeClr>
          </a:solidFill>
        </p:spPr>
        <p:txBody>
          <a:bodyPr/>
          <a:lstStyle/>
          <a:p>
            <a:r>
              <a:rPr lang="es-CO" dirty="0" smtClean="0">
                <a:solidFill>
                  <a:srgbClr val="FFFF00"/>
                </a:solidFill>
              </a:rPr>
              <a:t>Esa interpretación de los Gnósticos demuestra que no se le creé a Dios, cuando Él mismo dice:</a:t>
            </a:r>
            <a:r>
              <a:rPr lang="es-CO" b="1" baseline="30000" dirty="0">
                <a:solidFill>
                  <a:srgbClr val="FFFF00"/>
                </a:solidFill>
              </a:rPr>
              <a:t> </a:t>
            </a:r>
            <a:r>
              <a:rPr lang="es-CO" b="1" baseline="30000" dirty="0" smtClean="0">
                <a:solidFill>
                  <a:srgbClr val="FFFF00"/>
                </a:solidFill>
              </a:rPr>
              <a:t>«</a:t>
            </a:r>
            <a:r>
              <a:rPr lang="es-CO" i="1" dirty="0" smtClean="0">
                <a:solidFill>
                  <a:srgbClr val="FFFF00"/>
                </a:solidFill>
              </a:rPr>
              <a:t>Dios </a:t>
            </a:r>
            <a:r>
              <a:rPr lang="es-CO" i="1" dirty="0">
                <a:solidFill>
                  <a:srgbClr val="FFFF00"/>
                </a:solidFill>
              </a:rPr>
              <a:t>no es hombre, para que </a:t>
            </a:r>
            <a:r>
              <a:rPr lang="es-CO" i="1" dirty="0" smtClean="0">
                <a:solidFill>
                  <a:srgbClr val="FFFF00"/>
                </a:solidFill>
              </a:rPr>
              <a:t>mienta….» </a:t>
            </a:r>
            <a:r>
              <a:rPr lang="es-CO" i="1" u="sng" dirty="0" smtClean="0">
                <a:solidFill>
                  <a:schemeClr val="bg1"/>
                </a:solidFill>
              </a:rPr>
              <a:t>(Num.23:19).</a:t>
            </a:r>
          </a:p>
          <a:p>
            <a:endParaRPr lang="es-CO" i="1" dirty="0">
              <a:solidFill>
                <a:srgbClr val="FFFF00"/>
              </a:solidFill>
            </a:endParaRPr>
          </a:p>
          <a:p>
            <a:pPr lvl="1"/>
            <a:r>
              <a:rPr lang="es-CO" sz="3200" i="1" dirty="0" smtClean="0">
                <a:solidFill>
                  <a:srgbClr val="FFFF00"/>
                </a:solidFill>
              </a:rPr>
              <a:t>«… Si así no fuera, os lo hubiera dicho,…» </a:t>
            </a:r>
            <a:r>
              <a:rPr lang="es-CO" sz="3200" i="1" u="sng" dirty="0" smtClean="0">
                <a:solidFill>
                  <a:schemeClr val="bg1"/>
                </a:solidFill>
              </a:rPr>
              <a:t>(Juan 14:2).</a:t>
            </a:r>
            <a:r>
              <a:rPr lang="es-CO" sz="3200" u="sng" dirty="0" smtClean="0">
                <a:solidFill>
                  <a:schemeClr val="bg1"/>
                </a:solidFill>
              </a:rPr>
              <a:t>   </a:t>
            </a:r>
            <a:endParaRPr lang="es-CO" sz="3200" u="sng" dirty="0">
              <a:solidFill>
                <a:schemeClr val="bg1"/>
              </a:solidFill>
            </a:endParaRPr>
          </a:p>
        </p:txBody>
      </p:sp>
    </p:spTree>
    <p:extLst>
      <p:ext uri="{BB962C8B-B14F-4D97-AF65-F5344CB8AC3E}">
        <p14:creationId xmlns:p14="http://schemas.microsoft.com/office/powerpoint/2010/main" val="220732719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39700" h="139700" prst="divot"/>
          </a:sp3d>
        </p:spPr>
        <p:txBody>
          <a:bodyPr>
            <a:normAutofit fontScale="90000"/>
          </a:bodyPr>
          <a:lstStyle/>
          <a:p>
            <a:r>
              <a:rPr lang="es-CO" b="1" dirty="0"/>
              <a:t>QUE CARACTERÍSTICAS POSSEN LOS QUE TUERCEN LA </a:t>
            </a:r>
            <a:r>
              <a:rPr lang="es-CO" b="1" dirty="0" smtClean="0"/>
              <a:t>PALABRA</a:t>
            </a:r>
            <a:endParaRPr lang="es-CO" b="1" dirty="0"/>
          </a:p>
        </p:txBody>
      </p:sp>
      <p:sp>
        <p:nvSpPr>
          <p:cNvPr id="3" name="2 Marcador de contenido"/>
          <p:cNvSpPr>
            <a:spLocks noGrp="1"/>
          </p:cNvSpPr>
          <p:nvPr>
            <p:ph idx="1"/>
          </p:nvPr>
        </p:nvSpPr>
        <p:spPr>
          <a:xfrm>
            <a:off x="107504" y="1600200"/>
            <a:ext cx="8928992" cy="5069160"/>
          </a:xfrm>
          <a:solidFill>
            <a:schemeClr val="accent3">
              <a:lumMod val="40000"/>
              <a:lumOff val="60000"/>
            </a:schemeClr>
          </a:solidFill>
        </p:spPr>
        <p:txBody>
          <a:bodyPr>
            <a:normAutofit fontScale="92500"/>
          </a:bodyPr>
          <a:lstStyle/>
          <a:p>
            <a:pPr marL="514350" indent="-514350">
              <a:buAutoNum type="arabicPeriod"/>
            </a:pPr>
            <a:r>
              <a:rPr lang="es-CO" b="1" u="sng" dirty="0" smtClean="0">
                <a:solidFill>
                  <a:srgbClr val="FF0000"/>
                </a:solidFill>
              </a:rPr>
              <a:t>SON INDOCTOS</a:t>
            </a:r>
            <a:endParaRPr lang="es-CO" b="1" dirty="0" smtClean="0">
              <a:solidFill>
                <a:srgbClr val="FF0000"/>
              </a:solidFill>
            </a:endParaRPr>
          </a:p>
          <a:p>
            <a:pPr marL="400050" lvl="1" indent="0">
              <a:buNone/>
            </a:pPr>
            <a:r>
              <a:rPr lang="es-CO" dirty="0" smtClean="0"/>
              <a:t>Indoctos: amadsés. En  Gr. (como partícula negativa) y ignorante: indocto.</a:t>
            </a:r>
          </a:p>
          <a:p>
            <a:pPr marL="800100" lvl="2" indent="0">
              <a:buNone/>
            </a:pPr>
            <a:r>
              <a:rPr lang="es-CO" dirty="0" smtClean="0"/>
              <a:t>los indoctos—No quiere decir los que carezcan de erudición humana, </a:t>
            </a:r>
            <a:r>
              <a:rPr lang="es-CO" u="sng" dirty="0" smtClean="0"/>
              <a:t>sino los que no tienen la iluminación impartida por el Espíritu Santo</a:t>
            </a:r>
            <a:r>
              <a:rPr lang="es-CO" dirty="0" smtClean="0"/>
              <a:t>. </a:t>
            </a:r>
          </a:p>
          <a:p>
            <a:pPr marL="800100" lvl="2" indent="0">
              <a:buNone/>
            </a:pPr>
            <a:r>
              <a:rPr lang="es-CO" dirty="0" smtClean="0"/>
              <a:t>Los eruditos humanos han sido a menudo los más deficientes en la enseñanza espiritual, y han originado la mayor parte de </a:t>
            </a:r>
            <a:r>
              <a:rPr lang="es-CO" dirty="0"/>
              <a:t>herejías. </a:t>
            </a:r>
          </a:p>
          <a:p>
            <a:pPr marL="400050" lvl="1" indent="0">
              <a:buNone/>
            </a:pPr>
            <a:endParaRPr lang="es-CO" dirty="0" smtClean="0"/>
          </a:p>
          <a:p>
            <a:pPr marL="400050" lvl="1" indent="0">
              <a:buNone/>
            </a:pPr>
            <a:r>
              <a:rPr lang="es-CO" dirty="0" smtClean="0"/>
              <a:t>Ver </a:t>
            </a:r>
            <a:r>
              <a:rPr lang="es-CO" b="1" dirty="0" smtClean="0">
                <a:solidFill>
                  <a:srgbClr val="FF0000"/>
                </a:solidFill>
              </a:rPr>
              <a:t>2 Tim.2:23</a:t>
            </a:r>
            <a:r>
              <a:rPr lang="es-CO" dirty="0"/>
              <a:t>, vocablo griego diferente, “</a:t>
            </a:r>
            <a:r>
              <a:rPr lang="es-CO" u="sng" dirty="0"/>
              <a:t>sin sabiduría</a:t>
            </a:r>
            <a:r>
              <a:rPr lang="es-CO" dirty="0"/>
              <a:t>,” </a:t>
            </a:r>
            <a:r>
              <a:rPr lang="es-CO" dirty="0" smtClean="0"/>
              <a:t>literalmente., </a:t>
            </a:r>
            <a:r>
              <a:rPr lang="es-CO" dirty="0"/>
              <a:t>“</a:t>
            </a:r>
            <a:r>
              <a:rPr lang="es-CO" u="sng" dirty="0"/>
              <a:t>sin educación</a:t>
            </a:r>
            <a:r>
              <a:rPr lang="es-CO" dirty="0"/>
              <a:t>”. Cuando se estudia la religión como una ciencia, nada es más </a:t>
            </a:r>
            <a:r>
              <a:rPr lang="es-CO" dirty="0" smtClean="0"/>
              <a:t>difícil d entender; </a:t>
            </a:r>
            <a:r>
              <a:rPr lang="es-CO" dirty="0"/>
              <a:t>cuando se estudia para conocer nuestro deber, nada es más fácil</a:t>
            </a:r>
            <a:r>
              <a:rPr lang="es-CO" dirty="0" smtClean="0"/>
              <a:t>.</a:t>
            </a:r>
            <a:endParaRPr lang="es-CO" dirty="0"/>
          </a:p>
        </p:txBody>
      </p:sp>
    </p:spTree>
    <p:extLst>
      <p:ext uri="{BB962C8B-B14F-4D97-AF65-F5344CB8AC3E}">
        <p14:creationId xmlns:p14="http://schemas.microsoft.com/office/powerpoint/2010/main" val="173991122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328592"/>
          </a:xfrm>
          <a:solidFill>
            <a:schemeClr val="accent3">
              <a:lumMod val="40000"/>
              <a:lumOff val="60000"/>
            </a:schemeClr>
          </a:solidFill>
          <a:scene3d>
            <a:camera prst="orthographicFront"/>
            <a:lightRig rig="threePt" dir="t"/>
          </a:scene3d>
          <a:sp3d>
            <a:bevelT w="139700" h="139700" prst="divot"/>
          </a:sp3d>
        </p:spPr>
        <p:txBody>
          <a:bodyPr>
            <a:normAutofit/>
          </a:bodyPr>
          <a:lstStyle/>
          <a:p>
            <a:pPr marL="0" indent="0">
              <a:buNone/>
            </a:pPr>
            <a:r>
              <a:rPr lang="es-CO" b="1" dirty="0">
                <a:solidFill>
                  <a:srgbClr val="FF0000"/>
                </a:solidFill>
              </a:rPr>
              <a:t>2. </a:t>
            </a:r>
            <a:r>
              <a:rPr lang="es-CO" b="1" u="sng" dirty="0">
                <a:solidFill>
                  <a:srgbClr val="FF0000"/>
                </a:solidFill>
              </a:rPr>
              <a:t>SON INCONSTANTES</a:t>
            </a:r>
            <a:br>
              <a:rPr lang="es-CO" b="1" u="sng" dirty="0">
                <a:solidFill>
                  <a:srgbClr val="FF0000"/>
                </a:solidFill>
              </a:rPr>
            </a:br>
            <a:r>
              <a:rPr lang="es-CO" dirty="0" smtClean="0"/>
              <a:t>En Gr. Astériktos </a:t>
            </a:r>
            <a:r>
              <a:rPr lang="es-CO" dirty="0"/>
              <a:t>(como partícula negativa) ,no fijo</a:t>
            </a:r>
            <a:r>
              <a:rPr lang="es-CO" dirty="0" smtClean="0"/>
              <a:t>, </a:t>
            </a:r>
            <a:r>
              <a:rPr lang="es-CO" dirty="0"/>
              <a:t>(figurativamente) </a:t>
            </a:r>
            <a:r>
              <a:rPr lang="es-CO" u="sng" dirty="0" smtClean="0"/>
              <a:t>vacilante</a:t>
            </a:r>
            <a:r>
              <a:rPr lang="es-CO" dirty="0" smtClean="0"/>
              <a:t>: </a:t>
            </a:r>
            <a:r>
              <a:rPr lang="es-CO" u="sng" dirty="0" smtClean="0"/>
              <a:t>inconstante</a:t>
            </a:r>
            <a:r>
              <a:rPr lang="es-CO" dirty="0"/>
              <a:t>.</a:t>
            </a:r>
            <a:br>
              <a:rPr lang="es-CO" dirty="0"/>
            </a:br>
            <a:endParaRPr lang="es-CO" dirty="0" smtClean="0"/>
          </a:p>
          <a:p>
            <a:pPr marL="400050" lvl="1" indent="0">
              <a:buNone/>
            </a:pPr>
            <a:r>
              <a:rPr lang="es-CO" dirty="0"/>
              <a:t>I</a:t>
            </a:r>
            <a:r>
              <a:rPr lang="es-CO" dirty="0" smtClean="0"/>
              <a:t>nconstantes— </a:t>
            </a:r>
            <a:r>
              <a:rPr lang="es-CO" dirty="0" smtClean="0">
                <a:solidFill>
                  <a:srgbClr val="FF0000"/>
                </a:solidFill>
              </a:rPr>
              <a:t>no </a:t>
            </a:r>
            <a:r>
              <a:rPr lang="es-CO" dirty="0">
                <a:solidFill>
                  <a:srgbClr val="FF0000"/>
                </a:solidFill>
              </a:rPr>
              <a:t>establecidos aún en lo que han aprendido; sacudidos por toda dificultad aparente:</a:t>
            </a:r>
            <a:r>
              <a:rPr lang="es-CO" dirty="0"/>
              <a:t> quienes, con los textos oscuros, en vez de esperar que Dios por su Espíritu los esclarezca cotejándolos con otros textos de la Escritura, con impaciencia adoptan ideas torcidas.</a:t>
            </a:r>
            <a:br>
              <a:rPr lang="es-CO" dirty="0"/>
            </a:br>
            <a:endParaRPr lang="es-CO" dirty="0"/>
          </a:p>
        </p:txBody>
      </p:sp>
    </p:spTree>
    <p:extLst>
      <p:ext uri="{BB962C8B-B14F-4D97-AF65-F5344CB8AC3E}">
        <p14:creationId xmlns:p14="http://schemas.microsoft.com/office/powerpoint/2010/main" val="3068733105"/>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accent3">
              <a:lumMod val="40000"/>
              <a:lumOff val="60000"/>
            </a:schemeClr>
          </a:solidFill>
          <a:scene3d>
            <a:camera prst="orthographicFront"/>
            <a:lightRig rig="threePt" dir="t"/>
          </a:scene3d>
          <a:sp3d>
            <a:bevelT prst="slope"/>
          </a:sp3d>
        </p:spPr>
        <p:txBody>
          <a:bodyPr>
            <a:noAutofit/>
          </a:bodyPr>
          <a:lstStyle/>
          <a:p>
            <a:pPr marL="0" indent="0">
              <a:buNone/>
            </a:pPr>
            <a:r>
              <a:rPr lang="es-CO" b="1" dirty="0" smtClean="0">
                <a:solidFill>
                  <a:srgbClr val="FF0000"/>
                </a:solidFill>
              </a:rPr>
              <a:t>3</a:t>
            </a:r>
            <a:r>
              <a:rPr lang="es-CO" b="1" dirty="0">
                <a:solidFill>
                  <a:srgbClr val="FF0000"/>
                </a:solidFill>
              </a:rPr>
              <a:t>. </a:t>
            </a:r>
            <a:r>
              <a:rPr lang="es-CO" b="1" u="sng" dirty="0">
                <a:solidFill>
                  <a:srgbClr val="FF0000"/>
                </a:solidFill>
              </a:rPr>
              <a:t>LOS QUE TUERCEN</a:t>
            </a:r>
            <a:r>
              <a:rPr lang="es-CO" b="1" dirty="0"/>
              <a:t/>
            </a:r>
            <a:br>
              <a:rPr lang="es-CO" b="1" dirty="0"/>
            </a:br>
            <a:r>
              <a:rPr lang="es-CO" dirty="0" smtClean="0"/>
              <a:t>En Gr. Streblóo </a:t>
            </a:r>
            <a:r>
              <a:rPr lang="es-CO" dirty="0"/>
              <a:t>de un derivado </a:t>
            </a:r>
            <a:r>
              <a:rPr lang="es-CO" dirty="0" smtClean="0"/>
              <a:t>de; apretar. </a:t>
            </a:r>
            <a:r>
              <a:rPr lang="es-CO" dirty="0"/>
              <a:t>(específicamente) torturar (por el potro), pero solo figurativamente </a:t>
            </a:r>
            <a:r>
              <a:rPr lang="es-CO" u="sng" dirty="0" smtClean="0"/>
              <a:t>pervertir</a:t>
            </a:r>
            <a:r>
              <a:rPr lang="es-CO" dirty="0" smtClean="0"/>
              <a:t>: </a:t>
            </a:r>
            <a:r>
              <a:rPr lang="es-CO" u="sng" dirty="0" smtClean="0"/>
              <a:t>torcer</a:t>
            </a:r>
            <a:r>
              <a:rPr lang="es-CO" dirty="0" smtClean="0"/>
              <a:t>.</a:t>
            </a:r>
          </a:p>
          <a:p>
            <a:pPr marL="400050" lvl="1" indent="0">
              <a:buNone/>
            </a:pPr>
            <a:r>
              <a:rPr lang="es-CO" dirty="0"/>
              <a:t>T</a:t>
            </a:r>
            <a:r>
              <a:rPr lang="es-CO" dirty="0" smtClean="0"/>
              <a:t>uercen—fuerzan </a:t>
            </a:r>
            <a:r>
              <a:rPr lang="es-CO" dirty="0"/>
              <a:t>y tuercen (propiamente con un destornillador) lo que en sí es derecho, por ejemplo, </a:t>
            </a:r>
            <a:r>
              <a:rPr lang="es-CO" b="1" dirty="0" smtClean="0">
                <a:solidFill>
                  <a:srgbClr val="FF0000"/>
                </a:solidFill>
              </a:rPr>
              <a:t>2Tim.2:18 dice:  </a:t>
            </a:r>
            <a:r>
              <a:rPr lang="es-CO" dirty="0" smtClean="0"/>
              <a:t>«que </a:t>
            </a:r>
            <a:r>
              <a:rPr lang="es-CO" dirty="0"/>
              <a:t>se desviaron de la verdad, diciendo que la resurrección ya se efectuó, y trastornan la fe de </a:t>
            </a:r>
            <a:r>
              <a:rPr lang="es-CO" dirty="0" smtClean="0"/>
              <a:t>algunos».</a:t>
            </a:r>
          </a:p>
          <a:p>
            <a:pPr marL="400050" lvl="1" indent="0">
              <a:buNone/>
            </a:pPr>
            <a:r>
              <a:rPr lang="es-CO" dirty="0"/>
              <a:t>Gr. streblóō, “torcer”, “atormentar”, “retorcer”.  Los indoctos e inconstantes distorsionan las Escrituras torciendo y forzando su significado así como el inquisidor torturaba y sometía a presiones a sus víctimas en el potro de tormento. </a:t>
            </a:r>
          </a:p>
          <a:p>
            <a:pPr marL="400050" lvl="1" indent="0">
              <a:buNone/>
            </a:pPr>
            <a:endParaRPr lang="es-CO" dirty="0"/>
          </a:p>
        </p:txBody>
      </p:sp>
    </p:spTree>
    <p:extLst>
      <p:ext uri="{BB962C8B-B14F-4D97-AF65-F5344CB8AC3E}">
        <p14:creationId xmlns:p14="http://schemas.microsoft.com/office/powerpoint/2010/main" val="210606313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a:scene3d>
            <a:camera prst="orthographicFront"/>
            <a:lightRig rig="threePt" dir="t"/>
          </a:scene3d>
          <a:sp3d>
            <a:bevelT w="139700" h="139700" prst="divot"/>
          </a:sp3d>
        </p:spPr>
        <p:txBody>
          <a:bodyPr>
            <a:normAutofit/>
          </a:bodyPr>
          <a:lstStyle/>
          <a:p>
            <a:r>
              <a:rPr lang="es-CO" sz="5400" b="1" dirty="0" smtClean="0"/>
              <a:t>Potro de tormento</a:t>
            </a:r>
            <a:endParaRPr lang="es-CO" sz="5400"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916832"/>
            <a:ext cx="3816424"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8004" y="1916832"/>
            <a:ext cx="4104456"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09005" y="5445224"/>
            <a:ext cx="8136904" cy="954107"/>
          </a:xfrm>
          <a:prstGeom prst="rect">
            <a:avLst/>
          </a:prstGeom>
          <a:solidFill>
            <a:schemeClr val="accent3">
              <a:lumMod val="40000"/>
              <a:lumOff val="60000"/>
            </a:schemeClr>
          </a:solidFill>
          <a:scene3d>
            <a:camera prst="orthographicFront"/>
            <a:lightRig rig="threePt" dir="t"/>
          </a:scene3d>
          <a:sp3d>
            <a:bevelT w="139700" h="139700" prst="divot"/>
          </a:sp3d>
        </p:spPr>
        <p:txBody>
          <a:bodyPr wrap="square">
            <a:spAutoFit/>
          </a:bodyPr>
          <a:lstStyle/>
          <a:p>
            <a:pPr algn="ctr"/>
            <a:r>
              <a:rPr lang="es-CO" sz="2800" b="1" dirty="0"/>
              <a:t>Por medio de la tortura, la persona era </a:t>
            </a:r>
            <a:r>
              <a:rPr lang="es-CO" sz="2800" b="1" dirty="0" smtClean="0"/>
              <a:t>forzada </a:t>
            </a:r>
            <a:r>
              <a:rPr lang="es-CO" sz="2800" b="1" dirty="0"/>
              <a:t>a decir lo que no </a:t>
            </a:r>
            <a:r>
              <a:rPr lang="es-CO" sz="2800" b="1" dirty="0" smtClean="0"/>
              <a:t>era, lo mismo sucede con la Escritura. </a:t>
            </a:r>
            <a:endParaRPr lang="es-CO" sz="2800" b="1" dirty="0"/>
          </a:p>
        </p:txBody>
      </p:sp>
    </p:spTree>
    <p:extLst>
      <p:ext uri="{BB962C8B-B14F-4D97-AF65-F5344CB8AC3E}">
        <p14:creationId xmlns:p14="http://schemas.microsoft.com/office/powerpoint/2010/main" val="141364031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a:scene3d>
            <a:camera prst="orthographicFront"/>
            <a:lightRig rig="threePt" dir="t"/>
          </a:scene3d>
          <a:sp3d>
            <a:bevelT w="139700" h="139700" prst="divot"/>
          </a:sp3d>
        </p:spPr>
        <p:txBody>
          <a:bodyPr>
            <a:normAutofit fontScale="92500" lnSpcReduction="10000"/>
          </a:bodyPr>
          <a:lstStyle/>
          <a:p>
            <a:pPr marL="0" indent="0" algn="ctr">
              <a:buNone/>
            </a:pPr>
            <a:r>
              <a:rPr lang="es-CO" sz="3900" b="1" dirty="0" smtClean="0"/>
              <a:t>«Las tuercen para </a:t>
            </a:r>
            <a:r>
              <a:rPr lang="es-CO" sz="3900" b="1" dirty="0"/>
              <a:t>su propia perdición</a:t>
            </a:r>
            <a:r>
              <a:rPr lang="es-CO" sz="3900" b="1" dirty="0" smtClean="0"/>
              <a:t>». </a:t>
            </a:r>
          </a:p>
          <a:p>
            <a:pPr marL="0" indent="0" algn="ctr">
              <a:buNone/>
            </a:pPr>
            <a:r>
              <a:rPr lang="es-CO" dirty="0" smtClean="0"/>
              <a:t>Las Escrituras tienen el propósito de conducir a los hombres a la salvación como dice </a:t>
            </a:r>
            <a:r>
              <a:rPr lang="es-CO" dirty="0" smtClean="0">
                <a:solidFill>
                  <a:srgbClr val="FF0000"/>
                </a:solidFill>
              </a:rPr>
              <a:t>Juan5:39</a:t>
            </a:r>
            <a:r>
              <a:rPr lang="es-CO" dirty="0" smtClean="0"/>
              <a:t>.</a:t>
            </a:r>
          </a:p>
          <a:p>
            <a:pPr marL="0" indent="0" algn="ctr">
              <a:buNone/>
            </a:pPr>
            <a:endParaRPr lang="es-CO" dirty="0" smtClean="0">
              <a:solidFill>
                <a:srgbClr val="FF0000"/>
              </a:solidFill>
            </a:endParaRPr>
          </a:p>
          <a:p>
            <a:pPr marL="0" indent="0" algn="ctr">
              <a:buNone/>
            </a:pPr>
            <a:r>
              <a:rPr lang="es-CO" dirty="0" smtClean="0">
                <a:solidFill>
                  <a:srgbClr val="FF0000"/>
                </a:solidFill>
              </a:rPr>
              <a:t>2Tim. 3:16-17</a:t>
            </a:r>
            <a:r>
              <a:rPr lang="es-CO" dirty="0" smtClean="0"/>
              <a:t>, dice</a:t>
            </a:r>
            <a:r>
              <a:rPr lang="es-CO" dirty="0"/>
              <a:t>:  </a:t>
            </a:r>
            <a:r>
              <a:rPr lang="es-CO" dirty="0" smtClean="0"/>
              <a:t>«</a:t>
            </a:r>
            <a:r>
              <a:rPr lang="es-CO" dirty="0" smtClean="0">
                <a:latin typeface="Agency FB" pitchFamily="34" charset="0"/>
              </a:rPr>
              <a:t>Toda </a:t>
            </a:r>
            <a:r>
              <a:rPr lang="es-CO" dirty="0">
                <a:latin typeface="Agency FB" pitchFamily="34" charset="0"/>
              </a:rPr>
              <a:t>la Escritura es inspirada por Dios, y útil para enseñar, para redargüir, para corregir, para instruir en justicia</a:t>
            </a:r>
            <a:r>
              <a:rPr lang="es-CO" dirty="0" smtClean="0">
                <a:latin typeface="Agency FB" pitchFamily="34" charset="0"/>
              </a:rPr>
              <a:t>, </a:t>
            </a:r>
            <a:r>
              <a:rPr lang="es-CO" dirty="0">
                <a:latin typeface="Agency FB" pitchFamily="34" charset="0"/>
              </a:rPr>
              <a:t>17 a fin de que el hombre de Dios sea perfecto, enteramente preparado para toda buena </a:t>
            </a:r>
            <a:r>
              <a:rPr lang="es-CO" dirty="0" smtClean="0">
                <a:latin typeface="Agency FB" pitchFamily="34" charset="0"/>
              </a:rPr>
              <a:t>obra</a:t>
            </a:r>
            <a:r>
              <a:rPr lang="es-CO" dirty="0" smtClean="0"/>
              <a:t>».</a:t>
            </a:r>
          </a:p>
          <a:p>
            <a:pPr marL="0" indent="0">
              <a:buNone/>
            </a:pPr>
            <a:r>
              <a:rPr lang="es-CO" dirty="0" smtClean="0"/>
              <a:t>  </a:t>
            </a:r>
          </a:p>
          <a:p>
            <a:pPr marL="0" indent="0" algn="ctr">
              <a:buNone/>
            </a:pPr>
            <a:r>
              <a:rPr lang="es-CO" dirty="0" smtClean="0"/>
              <a:t>Pero cuando son pervertidas pierden su poder benéfico, y el que las tergiversa sigue un camino que sólo puede terminar en su propia perdición.</a:t>
            </a:r>
          </a:p>
          <a:p>
            <a:pPr marL="0" indent="0" algn="ctr">
              <a:buNone/>
            </a:pPr>
            <a:r>
              <a:rPr lang="es-CO" dirty="0" smtClean="0">
                <a:solidFill>
                  <a:srgbClr val="FF0000"/>
                </a:solidFill>
              </a:rPr>
              <a:t>(Ver Apoc.22:18,19; Deut.4:2; Mat.5:17-19). </a:t>
            </a:r>
            <a:endParaRPr lang="es-CO" dirty="0">
              <a:solidFill>
                <a:srgbClr val="FF0000"/>
              </a:solidFill>
            </a:endParaRPr>
          </a:p>
        </p:txBody>
      </p:sp>
    </p:spTree>
    <p:extLst>
      <p:ext uri="{BB962C8B-B14F-4D97-AF65-F5344CB8AC3E}">
        <p14:creationId xmlns:p14="http://schemas.microsoft.com/office/powerpoint/2010/main" val="31664080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anim calcmode="lin" valueType="num">
                                      <p:cBhvr>
                                        <p:cTn id="23"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434</TotalTime>
  <Words>1078</Words>
  <Application>Microsoft Office PowerPoint</Application>
  <PresentationFormat>Presentación en pantalla (4:3)</PresentationFormat>
  <Paragraphs>46</Paragraphs>
  <Slides>14</Slides>
  <Notes>0</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Tema de Office</vt:lpstr>
      <vt:lpstr>TORCIENDO LAS ESCRITURAS</vt:lpstr>
      <vt:lpstr>TORCIENDO LAS ESCRITURAS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QUE CARACTERÍSTICAS POSSEN LOS QUE TUERCEN LA PALABRA</vt:lpstr>
      <vt:lpstr>Presentación de PowerPoint</vt:lpstr>
      <vt:lpstr>Presentación de PowerPoint</vt:lpstr>
      <vt:lpstr>Potro de tormento</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TORCIENDO LAS ESCRITURAS</dc:title>
  <dc:creator>FAMILIA FIERRO CH</dc:creator>
  <cp:lastModifiedBy>HUMBERTO</cp:lastModifiedBy>
  <cp:revision>49</cp:revision>
  <dcterms:created xsi:type="dcterms:W3CDTF">2013-10-11T10:09:43Z</dcterms:created>
  <dcterms:modified xsi:type="dcterms:W3CDTF">2016-02-19T13:10:43Z</dcterms:modified>
</cp:coreProperties>
</file>